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://www.taikurimarko.net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hyperlink" Target="https://commons.wikimedia.org/wiki/File:English_pattern_playing_cards_deck.svg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kaikkitaikuudesta.fi" TargetMode="External"/><Relationship Id="rId3" Type="http://schemas.openxmlformats.org/officeDocument/2006/relationships/hyperlink" Target="https://www.youtube.com/@scamschoo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2198" y="-20655"/>
            <a:ext cx="226755" cy="1375730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2" name="Taikuri-Marko-Liinat.jpg" descr="Taikuri-Marko-Liinat.jpg"/>
          <p:cNvPicPr>
            <a:picLocks noChangeAspect="1"/>
          </p:cNvPicPr>
          <p:nvPr/>
        </p:nvPicPr>
        <p:blipFill>
          <a:blip r:embed="rId2">
            <a:extLst/>
          </a:blip>
          <a:srcRect l="9991" t="0" r="0" b="0"/>
          <a:stretch>
            <a:fillRect/>
          </a:stretch>
        </p:blipFill>
        <p:spPr>
          <a:xfrm>
            <a:off x="10311642" y="1806879"/>
            <a:ext cx="16134357" cy="1196537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Marko Akkanen, www.taikurimarko.net"/>
          <p:cNvSpPr txBox="1"/>
          <p:nvPr>
            <p:ph type="body" idx="21"/>
          </p:nvPr>
        </p:nvSpPr>
        <p:spPr>
          <a:xfrm>
            <a:off x="975376" y="12309856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Marko Akkanen, </a:t>
            </a:r>
            <a:r>
              <a:rPr u="sng">
                <a:hlinkClick r:id="rId3" invalidUrl="" action="" tgtFrame="" tooltip="" history="1" highlightClick="0" endSnd="0"/>
              </a:rPr>
              <a:t>www.taikurimarko.net</a:t>
            </a:r>
          </a:p>
        </p:txBody>
      </p:sp>
      <p:sp>
        <p:nvSpPr>
          <p:cNvPr id="154" name="Taikuutta ja sirkusta…"/>
          <p:cNvSpPr txBox="1"/>
          <p:nvPr>
            <p:ph type="ctrTitle"/>
          </p:nvPr>
        </p:nvSpPr>
        <p:spPr>
          <a:xfrm>
            <a:off x="897126" y="1080799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Taikuutta ja sirkusta</a:t>
            </a:r>
          </a:p>
          <a:p>
            <a:pPr/>
            <a:r>
              <a:t>ohjaajille</a:t>
            </a:r>
          </a:p>
        </p:txBody>
      </p:sp>
      <p:sp>
        <p:nvSpPr>
          <p:cNvPr id="155" name="Vinkkejä ja temppuja takataskuun"/>
          <p:cNvSpPr txBox="1"/>
          <p:nvPr>
            <p:ph type="subTitle" sz="quarter" idx="1"/>
          </p:nvPr>
        </p:nvSpPr>
        <p:spPr>
          <a:xfrm>
            <a:off x="988077" y="11284884"/>
            <a:ext cx="21971003" cy="1389750"/>
          </a:xfrm>
          <a:prstGeom prst="rect">
            <a:avLst/>
          </a:prstGeom>
        </p:spPr>
        <p:txBody>
          <a:bodyPr/>
          <a:lstStyle/>
          <a:p>
            <a:pPr/>
            <a:r>
              <a:t>Vinkkejä ja temppuja takataskuun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Hevo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Hevonen</a:t>
            </a:r>
          </a:p>
        </p:txBody>
      </p:sp>
      <p:sp>
        <p:nvSpPr>
          <p:cNvPr id="231" name="Hevonen vaihtaa suuntaa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Hevonen vaihtaa suuntaa</a:t>
            </a:r>
          </a:p>
          <a:p>
            <a:pPr defTabSz="792479">
              <a:defRPr sz="5280"/>
            </a:pPr>
            <a:r>
              <a:t>liikuttamalla yhtä tikkua</a:t>
            </a:r>
          </a:p>
        </p:txBody>
      </p:sp>
      <p:pic>
        <p:nvPicPr>
          <p:cNvPr id="232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2700000">
            <a:off x="15641070" y="2507379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8900000">
            <a:off x="13218042" y="4610117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1817921" y="9478685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9029295" y="12041526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9029295" y="6961976"/>
            <a:ext cx="4911978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eliö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Neliö</a:t>
            </a:r>
          </a:p>
        </p:txBody>
      </p:sp>
      <p:sp>
        <p:nvSpPr>
          <p:cNvPr id="239" name="Muodosta neliö siirtämällä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Muodosta neliö siirtämällä</a:t>
            </a:r>
          </a:p>
          <a:p>
            <a:pPr defTabSz="792479">
              <a:defRPr sz="5280"/>
            </a:pPr>
            <a:r>
              <a:t>yhtä tulitikkua.</a:t>
            </a:r>
          </a:p>
        </p:txBody>
      </p:sp>
      <p:pic>
        <p:nvPicPr>
          <p:cNvPr id="240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0800000">
            <a:off x="9946240" y="6895576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2689783" y="4684808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5400000">
            <a:off x="12626108" y="9602604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5341898" y="6946551"/>
            <a:ext cx="4911978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Neliö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Neliö</a:t>
            </a:r>
          </a:p>
        </p:txBody>
      </p:sp>
      <p:sp>
        <p:nvSpPr>
          <p:cNvPr id="246" name="Neliö syntyy tikkujen keskelle.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Neliö syntyy tikkujen keskelle.</a:t>
            </a:r>
          </a:p>
        </p:txBody>
      </p:sp>
      <p:pic>
        <p:nvPicPr>
          <p:cNvPr id="247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0800000">
            <a:off x="9946240" y="6895576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2689783" y="4303808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5400000">
            <a:off x="12626108" y="9602604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5341898" y="6946551"/>
            <a:ext cx="4911978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oss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Possu</a:t>
            </a:r>
          </a:p>
        </p:txBody>
      </p:sp>
      <p:sp>
        <p:nvSpPr>
          <p:cNvPr id="253" name="Nuoli lentää kohti possua. Voit pelastaa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Nuoli lentää kohti possua. Voit pelastaa</a:t>
            </a:r>
          </a:p>
          <a:p>
            <a:pPr defTabSz="792479">
              <a:defRPr sz="5280"/>
            </a:pPr>
            <a:r>
              <a:t>possun liikuttamalla kahta tikkua.</a:t>
            </a:r>
          </a:p>
        </p:txBody>
      </p:sp>
      <p:pic>
        <p:nvPicPr>
          <p:cNvPr id="254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549323">
            <a:off x="13370319" y="8303559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9561322">
            <a:off x="13370259" y="6678374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4800649" y="7422032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6215316" y="9019913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6235135" y="5908621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7730221" y="7441850"/>
            <a:ext cx="2720633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7490027">
            <a:off x="14131957" y="10305819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7490027">
            <a:off x="17141785" y="10325637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4959215">
            <a:off x="18281286" y="10305862"/>
            <a:ext cx="2720633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4959215">
            <a:off x="15300466" y="10441057"/>
            <a:ext cx="2720634" cy="34917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rrow"/>
          <p:cNvSpPr/>
          <p:nvPr/>
        </p:nvSpPr>
        <p:spPr>
          <a:xfrm>
            <a:off x="7313156" y="7122986"/>
            <a:ext cx="312325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oss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Possu</a:t>
            </a:r>
          </a:p>
        </p:txBody>
      </p:sp>
      <p:sp>
        <p:nvSpPr>
          <p:cNvPr id="267" name="Possu hyppää vatsalleen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Possu hyppää vatsalleen </a:t>
            </a:r>
          </a:p>
          <a:p>
            <a:pPr defTabSz="792479">
              <a:defRPr sz="5280"/>
            </a:pPr>
            <a:r>
              <a:t>ja nuoli lentää ylitse.</a:t>
            </a:r>
          </a:p>
        </p:txBody>
      </p:sp>
      <p:pic>
        <p:nvPicPr>
          <p:cNvPr id="268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549323">
            <a:off x="13370319" y="8303559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9561322">
            <a:off x="13370259" y="6678374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4800649" y="7422032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6215316" y="9019913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16235135" y="5908621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7730221" y="7441850"/>
            <a:ext cx="2720633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7490027">
            <a:off x="14131957" y="10305819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7625270">
            <a:off x="18560544" y="4756382"/>
            <a:ext cx="2720634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4959215">
            <a:off x="18281286" y="10305862"/>
            <a:ext cx="2720633" cy="3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3394065">
            <a:off x="14132032" y="4636472"/>
            <a:ext cx="2720633" cy="34917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Arrow"/>
          <p:cNvSpPr/>
          <p:nvPr/>
        </p:nvSpPr>
        <p:spPr>
          <a:xfrm>
            <a:off x="7313156" y="7122986"/>
            <a:ext cx="312325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Korttitemppu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Korttitemppu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580000">
            <a:off x="3958719" y="3822743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80000">
            <a:off x="6552160" y="2866508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180000">
            <a:off x="9006892" y="2275892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80730" y="2079020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480000">
            <a:off x="13886944" y="2275892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720000">
            <a:off x="16678597" y="2866508"/>
            <a:ext cx="457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“Valitse kortti ja muista se.”"/>
          <p:cNvSpPr txBox="1"/>
          <p:nvPr>
            <p:ph type="body" sz="half" idx="4294967295"/>
          </p:nvPr>
        </p:nvSpPr>
        <p:spPr>
          <a:xfrm>
            <a:off x="2050237" y="10123888"/>
            <a:ext cx="21971001" cy="38743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i="1" spc="-232" sz="11600"/>
            </a:lvl1pPr>
          </a:lstStyle>
          <a:p>
            <a:pPr/>
            <a:r>
              <a:t>“Valitse kortti ja muista se.”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“Tiedän mitä korttia ajattelit.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“Tiedän mitä korttia ajattelit.”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580000">
            <a:off x="5257536" y="3093262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80000">
            <a:off x="7550128" y="2362024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180000">
            <a:off x="9646726" y="1982782"/>
            <a:ext cx="457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“Sinun korttisi on kadotettu.”"/>
          <p:cNvSpPr txBox="1"/>
          <p:nvPr>
            <p:ph type="body" sz="half" idx="4294967295"/>
          </p:nvPr>
        </p:nvSpPr>
        <p:spPr>
          <a:xfrm>
            <a:off x="1206500" y="10039515"/>
            <a:ext cx="21971000" cy="38743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i="1" spc="-195" sz="9800"/>
            </a:lvl1pPr>
          </a:lstStyle>
          <a:p>
            <a:pPr/>
            <a:r>
              <a:t>“Sinun korttisi on kadotettu.”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38092" y="1982782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480000">
            <a:off x="13687260" y="2180576"/>
            <a:ext cx="457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Korttikuvat: Dmitry Fomin, CC0, via Wikimedia Commons"/>
          <p:cNvSpPr txBox="1"/>
          <p:nvPr/>
        </p:nvSpPr>
        <p:spPr>
          <a:xfrm>
            <a:off x="12017261" y="13124092"/>
            <a:ext cx="79119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Korttikuvat: </a:t>
            </a:r>
            <a:r>
              <a:rPr u="sng">
                <a:hlinkClick r:id="rId7" invalidUrl="" action="" tgtFrame="" tooltip="" history="1" highlightClick="0" endSnd="0"/>
              </a:rPr>
              <a:t>Dmitry Fomin,</a:t>
            </a:r>
            <a:r>
              <a:t> CC0, via Wikimedia Commons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uka? Miten…? Miksi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Kuka? Miten…? Miksi?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istä oppia lisää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Mistä oppia lisää?</a:t>
            </a:r>
          </a:p>
        </p:txBody>
      </p:sp>
      <p:sp>
        <p:nvSpPr>
          <p:cNvPr id="302" name="Verkkosta, kirjoista yms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Verkkosta, kirjoista yms.</a:t>
            </a:r>
          </a:p>
        </p:txBody>
      </p:sp>
      <p:sp>
        <p:nvSpPr>
          <p:cNvPr id="303" name="Juha-Matti Ristiharju: www.kaikkitaikuudesta.f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Juha-Matti Ristiharju: </a:t>
            </a:r>
            <a:r>
              <a:rPr u="sng">
                <a:hlinkClick r:id="rId2" invalidUrl="" action="" tgtFrame="" tooltip="" history="1" highlightClick="0" endSnd="0"/>
              </a:rPr>
              <a:t>www.kaikkitaikuudesta.fi</a:t>
            </a:r>
            <a:r>
              <a:t> </a:t>
            </a:r>
          </a:p>
          <a:p>
            <a:pPr/>
            <a:r>
              <a:t>Scam Nation: </a:t>
            </a:r>
            <a:r>
              <a:rPr u="sng">
                <a:hlinkClick r:id="rId3" invalidUrl="" action="" tgtFrame="" tooltip="" history="1" highlightClick="0" endSnd="0"/>
              </a:rPr>
              <a:t>https://www.youtube.com/@scamschool</a:t>
            </a:r>
          </a:p>
          <a:p>
            <a:pPr/>
            <a:r>
              <a:t>Kirjastossa oma osasto taikuudelle (79.85)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ugene Burger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Eugene Burger</a:t>
            </a:r>
          </a:p>
        </p:txBody>
      </p:sp>
      <p:sp>
        <p:nvSpPr>
          <p:cNvPr id="160" name="”Taikuus on se vain hetken kestävä täydellisen hiljaisuuden hetki, ennen huokauksia, aplodeja, kiroilua tai muita näkyviä reaktioita, jonka aikana ihminen analysoi juuri näkemänsä ja tajuaa sen mahdottomuuden”"/>
          <p:cNvSpPr txBox="1"/>
          <p:nvPr>
            <p:ph type="body" sz="half" idx="1"/>
          </p:nvPr>
        </p:nvSpPr>
        <p:spPr>
          <a:xfrm>
            <a:off x="1753923" y="3716625"/>
            <a:ext cx="20876154" cy="6269494"/>
          </a:xfrm>
          <a:prstGeom prst="rect">
            <a:avLst/>
          </a:prstGeom>
        </p:spPr>
        <p:txBody>
          <a:bodyPr/>
          <a:lstStyle>
            <a:lvl1pPr marL="594198" indent="-437006" defTabSz="2267655">
              <a:defRPr spc="-158" sz="7905"/>
            </a:lvl1pPr>
          </a:lstStyle>
          <a:p>
            <a:pPr/>
            <a:r>
              <a:t>”Taikuus on se vain hetken kestävä täydellisen hiljaisuuden hetki, ennen huokauksia, aplodeja, kiroilua tai muita näkyviä reaktioita, jonka aikana ihminen analysoi juuri näkemänsä ja tajuaa sen mahdottomuuden”</a:t>
            </a:r>
          </a:p>
        </p:txBody>
      </p:sp>
      <p:sp>
        <p:nvSpPr>
          <p:cNvPr id="161" name="Mitä taikuus on?"/>
          <p:cNvSpPr txBox="1"/>
          <p:nvPr/>
        </p:nvSpPr>
        <p:spPr>
          <a:xfrm>
            <a:off x="2430025" y="1575870"/>
            <a:ext cx="20200052" cy="930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spc="-111" sz="5568">
                <a:solidFill>
                  <a:schemeClr val="accent5">
                    <a:lumOff val="-2986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Mitä taikuus 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eter Samels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Peter Samelson</a:t>
            </a:r>
          </a:p>
        </p:txBody>
      </p:sp>
      <p:sp>
        <p:nvSpPr>
          <p:cNvPr id="164" name="”En osaa tehdä taikuutta, mutta voin auttaa muita kokemaan taikuutta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”En osaa tehdä taikuutta, mutta voin auttaa muita kokemaan taikuutta”</a:t>
            </a:r>
          </a:p>
        </p:txBody>
      </p:sp>
      <p:sp>
        <p:nvSpPr>
          <p:cNvPr id="165" name="Mitä taikuus on?"/>
          <p:cNvSpPr txBox="1"/>
          <p:nvPr/>
        </p:nvSpPr>
        <p:spPr>
          <a:xfrm>
            <a:off x="2430025" y="1575870"/>
            <a:ext cx="20200052" cy="930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spc="-111" sz="5568">
                <a:solidFill>
                  <a:schemeClr val="accent5">
                    <a:lumOff val="-2986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Mitä taikuus 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</a:t>
            </a:r>
          </a:p>
        </p:txBody>
      </p:sp>
      <p:sp>
        <p:nvSpPr>
          <p:cNvPr id="168" name="Miten harjoitella taikuutta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Miten harjoitella taikuutta?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2225651" y="6363337"/>
            <a:ext cx="2591632" cy="5689671"/>
            <a:chOff x="0" y="0"/>
            <a:chExt cx="2591631" cy="5689670"/>
          </a:xfrm>
        </p:grpSpPr>
        <p:grpSp>
          <p:nvGrpSpPr>
            <p:cNvPr id="172" name="Oval"/>
            <p:cNvGrpSpPr/>
            <p:nvPr/>
          </p:nvGrpSpPr>
          <p:grpSpPr>
            <a:xfrm>
              <a:off x="941730" y="1038406"/>
              <a:ext cx="708172" cy="1047595"/>
              <a:chOff x="0" y="0"/>
              <a:chExt cx="708170" cy="1047593"/>
            </a:xfrm>
          </p:grpSpPr>
          <p:sp>
            <p:nvSpPr>
              <p:cNvPr id="171" name="Oval"/>
              <p:cNvSpPr/>
              <p:nvPr/>
            </p:nvSpPr>
            <p:spPr>
              <a:xfrm>
                <a:off x="19050" y="19049"/>
                <a:ext cx="670071" cy="1009495"/>
              </a:xfrm>
              <a:prstGeom prst="ellipse">
                <a:avLst/>
              </a:prstGeom>
              <a:solidFill>
                <a:schemeClr val="accent3">
                  <a:hueOff val="-274225"/>
                  <a:satOff val="26768"/>
                  <a:lumOff val="11368"/>
                </a:scheme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pic>
            <p:nvPicPr>
              <p:cNvPr id="170" name="Oval Oval" descr="Oval Oval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708172" cy="1047595"/>
              </a:xfrm>
              <a:prstGeom prst="rect">
                <a:avLst/>
              </a:prstGeom>
              <a:effectLst/>
            </p:spPr>
          </p:pic>
        </p:grpSp>
        <p:pic>
          <p:nvPicPr>
            <p:cNvPr id="173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>
              <a:off x="0" y="2678509"/>
              <a:ext cx="2591632" cy="332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1080965" y="1129508"/>
              <a:ext cx="2591633" cy="332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-1111975" y="1129508"/>
              <a:ext cx="2591633" cy="332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80062" y="4227547"/>
              <a:ext cx="2591632" cy="332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" name="Group"/>
          <p:cNvGrpSpPr/>
          <p:nvPr/>
        </p:nvGrpSpPr>
        <p:grpSpPr>
          <a:xfrm>
            <a:off x="5868564" y="974553"/>
            <a:ext cx="4995115" cy="4891050"/>
            <a:chOff x="0" y="0"/>
            <a:chExt cx="4995113" cy="4891049"/>
          </a:xfrm>
        </p:grpSpPr>
        <p:pic>
          <p:nvPicPr>
            <p:cNvPr id="178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2700000">
              <a:off x="3098490" y="706296"/>
              <a:ext cx="2109871" cy="27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8900000">
              <a:off x="2057713" y="1609497"/>
              <a:ext cx="2109871" cy="270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1456311" y="3700722"/>
              <a:ext cx="2109871" cy="27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-919543" y="3700722"/>
              <a:ext cx="2109871" cy="27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>
              <a:off x="258495" y="2619705"/>
              <a:ext cx="2109872" cy="27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Group"/>
          <p:cNvGrpSpPr/>
          <p:nvPr/>
        </p:nvGrpSpPr>
        <p:grpSpPr>
          <a:xfrm>
            <a:off x="12706572" y="1406677"/>
            <a:ext cx="5402232" cy="5151785"/>
            <a:chOff x="0" y="0"/>
            <a:chExt cx="5402231" cy="5151783"/>
          </a:xfrm>
        </p:grpSpPr>
        <p:pic>
          <p:nvPicPr>
            <p:cNvPr id="184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0800000">
              <a:off x="-1" y="2280647"/>
              <a:ext cx="2574368" cy="33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1437890" y="1121984"/>
              <a:ext cx="2574368" cy="330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5400000">
              <a:off x="1404518" y="3699400"/>
              <a:ext cx="2574368" cy="33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>
              <a:off x="2827864" y="2307363"/>
              <a:ext cx="2574368" cy="33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"/>
          <p:cNvGrpSpPr/>
          <p:nvPr/>
        </p:nvGrpSpPr>
        <p:grpSpPr>
          <a:xfrm>
            <a:off x="13623751" y="8155774"/>
            <a:ext cx="9474034" cy="4891050"/>
            <a:chOff x="0" y="0"/>
            <a:chExt cx="9474032" cy="4891049"/>
          </a:xfrm>
        </p:grpSpPr>
        <p:pic>
          <p:nvPicPr>
            <p:cNvPr id="189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549323">
              <a:off x="3875668" y="1938932"/>
              <a:ext cx="2202615" cy="2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9561322">
              <a:off x="3875620" y="623188"/>
              <a:ext cx="2202615" cy="2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5033658" y="1225251"/>
              <a:ext cx="2202615" cy="2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>
              <a:off x="6178967" y="2518890"/>
              <a:ext cx="2202615" cy="2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>
              <a:off x="6195013" y="0"/>
              <a:ext cx="2202615" cy="2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6200000">
              <a:off x="7405428" y="1241296"/>
              <a:ext cx="2202615" cy="2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7490027">
              <a:off x="4492288" y="3559954"/>
              <a:ext cx="2202615" cy="2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7490027">
              <a:off x="6929033" y="3575999"/>
              <a:ext cx="2202614" cy="2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4959215">
              <a:off x="7851568" y="3559989"/>
              <a:ext cx="2202615" cy="2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tulitikku.png" descr="tulitikku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45" t="30257" r="30115" b="55598"/>
            <a:stretch>
              <a:fillRect/>
            </a:stretch>
          </p:blipFill>
          <p:spPr>
            <a:xfrm rot="14959215">
              <a:off x="5438308" y="3669442"/>
              <a:ext cx="2202615" cy="2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Arrow"/>
            <p:cNvSpPr/>
            <p:nvPr/>
          </p:nvSpPr>
          <p:spPr>
            <a:xfrm>
              <a:off x="0" y="983145"/>
              <a:ext cx="2528576" cy="102818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Oval"/>
          <p:cNvGrpSpPr/>
          <p:nvPr/>
        </p:nvGrpSpPr>
        <p:grpSpPr>
          <a:xfrm>
            <a:off x="15249292" y="3451291"/>
            <a:ext cx="1308101" cy="1951417"/>
            <a:chOff x="0" y="0"/>
            <a:chExt cx="1308100" cy="1951415"/>
          </a:xfrm>
        </p:grpSpPr>
        <p:sp>
          <p:nvSpPr>
            <p:cNvPr id="203" name="Oval"/>
            <p:cNvSpPr/>
            <p:nvPr/>
          </p:nvSpPr>
          <p:spPr>
            <a:xfrm>
              <a:off x="19050" y="19049"/>
              <a:ext cx="1270000" cy="1913317"/>
            </a:xfrm>
            <a:prstGeom prst="ellipse">
              <a:avLst/>
            </a:prstGeom>
            <a:solidFill>
              <a:schemeClr val="accent3">
                <a:hueOff val="-274225"/>
                <a:satOff val="26768"/>
                <a:lumOff val="11368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02" name="Oval Oval" descr="Oval Oval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8100" cy="1951417"/>
            </a:xfrm>
            <a:prstGeom prst="rect">
              <a:avLst/>
            </a:prstGeom>
            <a:effectLst/>
          </p:spPr>
        </p:pic>
      </p:grpSp>
      <p:sp>
        <p:nvSpPr>
          <p:cNvPr id="205" name="Oliivila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Oliivilasi</a:t>
            </a:r>
          </a:p>
        </p:txBody>
      </p:sp>
      <p:sp>
        <p:nvSpPr>
          <p:cNvPr id="206" name="Poista oliivi lasista,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Poista oliivi lasista, </a:t>
            </a:r>
          </a:p>
          <a:p>
            <a:pPr defTabSz="792479">
              <a:defRPr sz="5280"/>
            </a:pPr>
            <a:r>
              <a:t>liikuttamalla kahta tikkua</a:t>
            </a:r>
          </a:p>
        </p:txBody>
      </p:sp>
      <p:pic>
        <p:nvPicPr>
          <p:cNvPr id="207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>
            <a:off x="13447353" y="6542759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5496133" y="3606903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1339804" y="3606903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3599098" y="9478685"/>
            <a:ext cx="4911977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Oval"/>
          <p:cNvGrpSpPr/>
          <p:nvPr/>
        </p:nvGrpSpPr>
        <p:grpSpPr>
          <a:xfrm>
            <a:off x="15249292" y="3451291"/>
            <a:ext cx="1308101" cy="1951417"/>
            <a:chOff x="0" y="0"/>
            <a:chExt cx="1308100" cy="1951415"/>
          </a:xfrm>
        </p:grpSpPr>
        <p:sp>
          <p:nvSpPr>
            <p:cNvPr id="213" name="Oval"/>
            <p:cNvSpPr/>
            <p:nvPr/>
          </p:nvSpPr>
          <p:spPr>
            <a:xfrm>
              <a:off x="19050" y="19049"/>
              <a:ext cx="1270000" cy="1913317"/>
            </a:xfrm>
            <a:prstGeom prst="ellipse">
              <a:avLst/>
            </a:prstGeom>
            <a:solidFill>
              <a:schemeClr val="accent3">
                <a:hueOff val="-274225"/>
                <a:satOff val="26768"/>
                <a:lumOff val="11368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12" name="Oval Oval" descr="Oval Oval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8100" cy="1951417"/>
            </a:xfrm>
            <a:prstGeom prst="rect">
              <a:avLst/>
            </a:prstGeom>
            <a:effectLst/>
          </p:spPr>
        </p:pic>
      </p:grpSp>
      <p:sp>
        <p:nvSpPr>
          <p:cNvPr id="215" name="Oliivila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Oliivilasi</a:t>
            </a:r>
          </a:p>
        </p:txBody>
      </p:sp>
      <p:sp>
        <p:nvSpPr>
          <p:cNvPr id="216" name="Poista oliivi lasista,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Poista oliivi lasista, </a:t>
            </a:r>
          </a:p>
          <a:p>
            <a:pPr defTabSz="792479">
              <a:defRPr sz="5280"/>
            </a:pPr>
            <a:r>
              <a:t>liikuttamalla kahta tikkua</a:t>
            </a:r>
          </a:p>
        </p:txBody>
      </p:sp>
      <p:pic>
        <p:nvPicPr>
          <p:cNvPr id="217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>
            <a:off x="15866066" y="6542881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5496133" y="3606903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8061575" y="9478685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tulitikku.png" descr="tulitikku.png"/>
          <p:cNvPicPr>
            <a:picLocks noChangeAspect="1"/>
          </p:cNvPicPr>
          <p:nvPr/>
        </p:nvPicPr>
        <p:blipFill>
          <a:blip r:embed="rId3">
            <a:extLst/>
          </a:blip>
          <a:srcRect l="25545" t="30257" r="30115" b="55598"/>
          <a:stretch>
            <a:fillRect/>
          </a:stretch>
        </p:blipFill>
        <p:spPr>
          <a:xfrm rot="16200000">
            <a:off x="13599098" y="9478685"/>
            <a:ext cx="4911977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Hevo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Hevonen</a:t>
            </a:r>
          </a:p>
        </p:txBody>
      </p:sp>
      <p:sp>
        <p:nvSpPr>
          <p:cNvPr id="223" name="Hevonen vaihtaa suuntaa…"/>
          <p:cNvSpPr txBox="1"/>
          <p:nvPr>
            <p:ph type="body" idx="21"/>
          </p:nvPr>
        </p:nvSpPr>
        <p:spPr>
          <a:xfrm>
            <a:off x="1206500" y="2372962"/>
            <a:ext cx="12911594" cy="1735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Hevonen vaihtaa suuntaa</a:t>
            </a:r>
          </a:p>
          <a:p>
            <a:pPr defTabSz="792479">
              <a:defRPr sz="5280"/>
            </a:pPr>
            <a:r>
              <a:t>liikuttamalla yhtä tikkua</a:t>
            </a:r>
          </a:p>
        </p:txBody>
      </p:sp>
      <p:pic>
        <p:nvPicPr>
          <p:cNvPr id="224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2700000">
            <a:off x="15641070" y="2507379"/>
            <a:ext cx="4911977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8900000">
            <a:off x="13218042" y="4610117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11817921" y="9478685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 rot="16200000">
            <a:off x="6286710" y="9478685"/>
            <a:ext cx="4911978" cy="6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tulitikku.png" descr="tulitikku.png"/>
          <p:cNvPicPr>
            <a:picLocks noChangeAspect="1"/>
          </p:cNvPicPr>
          <p:nvPr/>
        </p:nvPicPr>
        <p:blipFill>
          <a:blip r:embed="rId2">
            <a:extLst/>
          </a:blip>
          <a:srcRect l="25545" t="30257" r="30115" b="55598"/>
          <a:stretch>
            <a:fillRect/>
          </a:stretch>
        </p:blipFill>
        <p:spPr>
          <a:xfrm>
            <a:off x="9029295" y="6961976"/>
            <a:ext cx="4911978" cy="63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